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2" r:id="rId11"/>
    <p:sldId id="264" r:id="rId12"/>
    <p:sldId id="265" r:id="rId13"/>
    <p:sldId id="266" r:id="rId14"/>
    <p:sldId id="267" r:id="rId15"/>
    <p:sldId id="268" r:id="rId16"/>
    <p:sldId id="273" r:id="rId17"/>
    <p:sldId id="269" r:id="rId18"/>
    <p:sldId id="270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8"/>
    <p:restoredTop sz="95073"/>
  </p:normalViewPr>
  <p:slideViewPr>
    <p:cSldViewPr snapToGrid="0" snapToObjects="1">
      <p:cViewPr varScale="1">
        <p:scale>
          <a:sx n="94" d="100"/>
          <a:sy n="94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KyoYoung/deep_learning_nlp_public/blob/master/Transformer%20%ED%95%9C%EA%B8%80%20%EC%B1%97%EB%B4%87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D92CED-707C-634B-BADC-E1F96599FD11}"/>
              </a:ext>
            </a:extLst>
          </p:cNvPr>
          <p:cNvSpPr txBox="1"/>
          <p:nvPr/>
        </p:nvSpPr>
        <p:spPr>
          <a:xfrm>
            <a:off x="382137" y="1924333"/>
            <a:ext cx="11327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 </a:t>
            </a: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이해하고 </a:t>
            </a:r>
            <a:r>
              <a:rPr kumimoji="1" lang="ko-KR" altLang="en-US" sz="4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챗봇</a:t>
            </a:r>
            <a:r>
              <a:rPr kumimoji="1" lang="ko-KR" altLang="en-US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 </a:t>
            </a:r>
            <a:r>
              <a:rPr kumimoji="1" lang="ko-KR" altLang="en-US" sz="4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구현해보기</a:t>
            </a:r>
            <a:endParaRPr kumimoji="1" lang="en-US" altLang="ko-KR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A2107-65BB-C341-B52D-34B7E759E208}"/>
              </a:ext>
            </a:extLst>
          </p:cNvPr>
          <p:cNvSpPr txBox="1"/>
          <p:nvPr/>
        </p:nvSpPr>
        <p:spPr>
          <a:xfrm>
            <a:off x="10304059" y="51725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진교영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36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67A670-8BF0-3E4F-9994-97BAB6D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335301"/>
            <a:ext cx="7277100" cy="478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6678B-E403-A741-B9DC-6E2BB632D443}"/>
              </a:ext>
            </a:extLst>
          </p:cNvPr>
          <p:cNvSpPr txBox="1"/>
          <p:nvPr/>
        </p:nvSpPr>
        <p:spPr>
          <a:xfrm>
            <a:off x="818021" y="552228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Scaled-dot Product </a:t>
            </a:r>
            <a:r>
              <a:rPr kumimoji="1" lang="en-US" altLang="ko-KR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Attension</a:t>
            </a:r>
            <a:endParaRPr kumimoji="1"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59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3E658-60A9-6F45-8F68-183E8AD8D93A}"/>
              </a:ext>
            </a:extLst>
          </p:cNvPr>
          <p:cNvSpPr txBox="1"/>
          <p:nvPr/>
        </p:nvSpPr>
        <p:spPr>
          <a:xfrm>
            <a:off x="423079" y="873457"/>
            <a:ext cx="11719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</a:t>
            </a:r>
            <a:r>
              <a:rPr lang="ko-KR" altLang="en-US" dirty="0"/>
              <a:t>와 </a:t>
            </a:r>
            <a:r>
              <a:rPr lang="en-US" altLang="ko-KR" dirty="0"/>
              <a:t>transposed 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내적한후</a:t>
            </a:r>
            <a:r>
              <a:rPr lang="ko-KR" altLang="en-US" dirty="0"/>
              <a:t> </a:t>
            </a:r>
            <a:r>
              <a:rPr lang="en-US" altLang="ko-KR" dirty="0"/>
              <a:t>Scaled with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함으로써 </a:t>
            </a:r>
            <a:r>
              <a:rPr lang="en-US" altLang="ko-KR" dirty="0"/>
              <a:t>Self-Attention </a:t>
            </a:r>
            <a:r>
              <a:rPr lang="ko-KR" altLang="en-US" dirty="0"/>
              <a:t>시킵니다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 동일한 </a:t>
            </a:r>
            <a:r>
              <a:rPr lang="en-US" altLang="ko-KR" dirty="0"/>
              <a:t>encoder</a:t>
            </a:r>
            <a:r>
              <a:rPr lang="ko-KR" altLang="en-US" dirty="0"/>
              <a:t>에서 나온 </a:t>
            </a:r>
            <a:r>
              <a:rPr lang="en-US" altLang="ko-KR" dirty="0"/>
              <a:t>V</a:t>
            </a:r>
            <a:r>
              <a:rPr lang="ko-KR" altLang="en-US" dirty="0" err="1"/>
              <a:t>를</a:t>
            </a:r>
            <a:r>
              <a:rPr lang="ko-KR" altLang="en-US" dirty="0"/>
              <a:t> 곱합니다</a:t>
            </a:r>
            <a:r>
              <a:rPr lang="en-US" altLang="ko-KR" dirty="0"/>
              <a:t>. </a:t>
            </a:r>
            <a:r>
              <a:rPr lang="ko-KR" altLang="en-US" dirty="0"/>
              <a:t>위 </a:t>
            </a:r>
            <a:r>
              <a:rPr lang="en-US" altLang="ko-KR" dirty="0"/>
              <a:t>Mask</a:t>
            </a:r>
            <a:r>
              <a:rPr lang="ko-KR" altLang="en-US" dirty="0"/>
              <a:t>에 </a:t>
            </a:r>
            <a:r>
              <a:rPr lang="en-US" altLang="ko-KR" dirty="0"/>
              <a:t>(Opt.)</a:t>
            </a:r>
            <a:r>
              <a:rPr lang="ko-KR" altLang="en-US" dirty="0"/>
              <a:t>는 </a:t>
            </a:r>
            <a:r>
              <a:rPr lang="en-US" altLang="ko-KR" dirty="0"/>
              <a:t>Optional</a:t>
            </a:r>
            <a:r>
              <a:rPr lang="ko-KR" altLang="en-US" dirty="0"/>
              <a:t>의 약자로 구현 디테일을 의미합니다</a:t>
            </a:r>
            <a:r>
              <a:rPr lang="en-US" altLang="ko-KR" dirty="0"/>
              <a:t>. </a:t>
            </a:r>
          </a:p>
          <a:p>
            <a:r>
              <a:rPr lang="ko-KR" altLang="en-US" b="1" dirty="0"/>
              <a:t>하지만 </a:t>
            </a:r>
            <a:r>
              <a:rPr lang="en-US" altLang="ko-KR" b="1" dirty="0"/>
              <a:t>decoder</a:t>
            </a:r>
            <a:r>
              <a:rPr lang="ko-KR" altLang="en-US" b="1" dirty="0"/>
              <a:t>에서의 </a:t>
            </a:r>
            <a:r>
              <a:rPr lang="en-US" altLang="ko-KR" b="1" dirty="0"/>
              <a:t>self-attention </a:t>
            </a:r>
            <a:r>
              <a:rPr lang="ko-KR" altLang="en-US" b="1" dirty="0"/>
              <a:t>시에는 </a:t>
            </a:r>
            <a:r>
              <a:rPr lang="en-US" altLang="ko-KR" b="1" dirty="0"/>
              <a:t>time </a:t>
            </a:r>
            <a:r>
              <a:rPr lang="ko-KR" altLang="en-US" b="1" dirty="0"/>
              <a:t>시퀀스와 같이 적용되므로 반드시 </a:t>
            </a:r>
            <a:r>
              <a:rPr lang="en-US" altLang="ko-KR" b="1" dirty="0"/>
              <a:t>masking</a:t>
            </a:r>
            <a:r>
              <a:rPr lang="ko-KR" altLang="en-US" b="1" dirty="0"/>
              <a:t>을 해야합니다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(Masked Multi-Head Attention)</a:t>
            </a:r>
            <a:r>
              <a:rPr lang="en-US" altLang="ko-KR" dirty="0"/>
              <a:t> </a:t>
            </a:r>
            <a:r>
              <a:rPr lang="ko-KR" altLang="en-US" dirty="0"/>
              <a:t>이는 </a:t>
            </a:r>
            <a:r>
              <a:rPr lang="en-US" altLang="ko-KR" dirty="0"/>
              <a:t>decoder</a:t>
            </a:r>
            <a:r>
              <a:rPr lang="ko-KR" altLang="en-US" dirty="0"/>
              <a:t>시 설명하도록 하겠습니다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39542-5AA7-C44D-8742-C1168AC5BB98}"/>
              </a:ext>
            </a:extLst>
          </p:cNvPr>
          <p:cNvSpPr txBox="1"/>
          <p:nvPr/>
        </p:nvSpPr>
        <p:spPr>
          <a:xfrm>
            <a:off x="423079" y="2593074"/>
            <a:ext cx="1145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Seq2Seq attention</a:t>
            </a:r>
            <a:r>
              <a:rPr lang="ko-KR" altLang="en-US" dirty="0"/>
              <a:t>에서 </a:t>
            </a:r>
            <a:r>
              <a:rPr lang="en-US" altLang="ko-KR" dirty="0"/>
              <a:t>F(</a:t>
            </a:r>
            <a:r>
              <a:rPr lang="en-US" altLang="ko-KR" dirty="0" err="1"/>
              <a:t>enc_output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alpha_vector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내적해서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r>
              <a:rPr lang="ko-KR" altLang="en-US" dirty="0"/>
              <a:t>의 결과인 </a:t>
            </a:r>
            <a:r>
              <a:rPr lang="en-US" altLang="ko-KR" dirty="0"/>
              <a:t>context vector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 err="1"/>
              <a:t>사용했던것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en-US" altLang="ko-KR" dirty="0"/>
              <a:t>, </a:t>
            </a:r>
            <a:r>
              <a:rPr lang="ko-KR" altLang="en-US" dirty="0"/>
              <a:t>여기서는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와 </a:t>
            </a:r>
            <a:r>
              <a:rPr lang="en-US" altLang="ko-KR" dirty="0"/>
              <a:t>K_T</a:t>
            </a:r>
            <a:r>
              <a:rPr lang="ko-KR" altLang="en-US" dirty="0"/>
              <a:t>의 내적의 </a:t>
            </a:r>
            <a:r>
              <a:rPr lang="en-US" altLang="ko-KR" dirty="0" err="1"/>
              <a:t>softmax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내적하여</a:t>
            </a:r>
            <a:r>
              <a:rPr lang="ko-KR" altLang="en-US" dirty="0"/>
              <a:t> </a:t>
            </a:r>
            <a:r>
              <a:rPr lang="en-US" altLang="ko-KR" dirty="0"/>
              <a:t>context vector</a:t>
            </a:r>
            <a:r>
              <a:rPr lang="ko-KR" altLang="en-US" dirty="0"/>
              <a:t>로 사용합니다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8287-474C-A141-B19F-825FA262B10A}"/>
              </a:ext>
            </a:extLst>
          </p:cNvPr>
          <p:cNvSpPr txBox="1"/>
          <p:nvPr/>
        </p:nvSpPr>
        <p:spPr>
          <a:xfrm>
            <a:off x="423079" y="3758693"/>
            <a:ext cx="108526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Scaled Dot Product</a:t>
            </a:r>
            <a:r>
              <a:rPr lang="ko-KR" altLang="en-US" b="1" dirty="0"/>
              <a:t>라는 의미는 </a:t>
            </a:r>
            <a:r>
              <a:rPr lang="en-US" altLang="ko-KR" b="1" dirty="0"/>
              <a:t>Q</a:t>
            </a:r>
            <a:r>
              <a:rPr lang="ko-KR" altLang="en-US" b="1" dirty="0"/>
              <a:t>와 </a:t>
            </a:r>
            <a:r>
              <a:rPr lang="en-US" altLang="ko-KR" b="1" dirty="0"/>
              <a:t>K </a:t>
            </a:r>
            <a:r>
              <a:rPr lang="ko-KR" altLang="en-US" b="1" dirty="0"/>
              <a:t>사이를 </a:t>
            </a:r>
            <a:r>
              <a:rPr lang="ko-KR" altLang="en-US" b="1" dirty="0" err="1"/>
              <a:t>내적하여</a:t>
            </a:r>
            <a:r>
              <a:rPr lang="ko-KR" altLang="en-US" b="1" dirty="0"/>
              <a:t> </a:t>
            </a:r>
            <a:r>
              <a:rPr lang="ko-KR" altLang="en-US" b="1" dirty="0" err="1"/>
              <a:t>어텐션을</a:t>
            </a:r>
            <a:r>
              <a:rPr lang="ko-KR" altLang="en-US" b="1" dirty="0"/>
              <a:t> </a:t>
            </a:r>
            <a:r>
              <a:rPr lang="en-US" altLang="ko-KR" b="1" dirty="0" err="1"/>
              <a:t>Softmax</a:t>
            </a:r>
            <a:r>
              <a:rPr lang="ko-KR" altLang="en-US" b="1" dirty="0" err="1"/>
              <a:t>를</a:t>
            </a:r>
            <a:r>
              <a:rPr lang="ko-KR" altLang="en-US" b="1" dirty="0"/>
              <a:t> 통해 구하고</a:t>
            </a:r>
            <a:r>
              <a:rPr lang="en-US" altLang="ko-KR" b="1" dirty="0"/>
              <a:t>, </a:t>
            </a:r>
            <a:r>
              <a:rPr lang="ko-KR" altLang="en-US" b="1" dirty="0"/>
              <a:t>그 후에 </a:t>
            </a:r>
            <a:r>
              <a:rPr lang="en-US" altLang="ko-KR" b="1" dirty="0"/>
              <a:t>V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 err="1"/>
              <a:t>내적하여</a:t>
            </a:r>
            <a:r>
              <a:rPr lang="ko-KR" altLang="en-US" b="1" dirty="0"/>
              <a:t> 중요한 부분</a:t>
            </a:r>
            <a:r>
              <a:rPr lang="en-US" altLang="ko-KR" b="1" dirty="0"/>
              <a:t>(Attention)</a:t>
            </a:r>
            <a:r>
              <a:rPr lang="ko-KR" altLang="en-US" b="1" dirty="0"/>
              <a:t>을 더 살린다는 메커니즘이 </a:t>
            </a:r>
            <a:r>
              <a:rPr lang="ko-KR" altLang="en-US" b="1" dirty="0" err="1"/>
              <a:t>내포되어있습니다</a:t>
            </a:r>
            <a:r>
              <a:rPr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lang="ko-KR" altLang="en-US" dirty="0"/>
              <a:t>이렇게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head(</a:t>
            </a:r>
            <a:r>
              <a:rPr lang="ko-KR" altLang="en-US" dirty="0"/>
              <a:t>여러 관점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본 것을 다시 </a:t>
            </a:r>
            <a:r>
              <a:rPr lang="en-US" altLang="ko-KR" dirty="0" err="1"/>
              <a:t>concate</a:t>
            </a:r>
            <a:r>
              <a:rPr lang="ko-KR" altLang="en-US" dirty="0"/>
              <a:t>하고 </a:t>
            </a:r>
            <a:r>
              <a:rPr lang="en-US" altLang="ko-KR" dirty="0" err="1"/>
              <a:t>PoswiseFeedForwardNet</a:t>
            </a:r>
            <a:r>
              <a:rPr lang="ko-KR" altLang="en-US" dirty="0"/>
              <a:t>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더불어 처음의 </a:t>
            </a:r>
            <a:r>
              <a:rPr lang="en-US" altLang="ko-KR" dirty="0"/>
              <a:t>Q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ResNet</a:t>
            </a:r>
            <a:r>
              <a:rPr lang="ko-KR" altLang="en-US" dirty="0"/>
              <a:t>의 </a:t>
            </a:r>
            <a:r>
              <a:rPr lang="en-US" altLang="ko-KR" dirty="0"/>
              <a:t>Residual Shortcut</a:t>
            </a:r>
            <a:r>
              <a:rPr lang="ko-KR" altLang="en-US" dirty="0"/>
              <a:t>와 같은 컨셉으로 더해줍니다</a:t>
            </a:r>
            <a:r>
              <a:rPr lang="en-US" altLang="ko-KR" dirty="0"/>
              <a:t>. </a:t>
            </a:r>
            <a:r>
              <a:rPr lang="ko-KR" altLang="en-US" dirty="0"/>
              <a:t>이는 층이 깊어지는 것을 </a:t>
            </a:r>
            <a:endParaRPr lang="en-US" altLang="ko-KR" dirty="0"/>
          </a:p>
          <a:p>
            <a:r>
              <a:rPr lang="ko-KR" altLang="en-US" dirty="0"/>
              <a:t>더 잘 학습 시키기 위함입니다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56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F4D75-D67E-CE46-8F47-2BC80F6D4A82}"/>
              </a:ext>
            </a:extLst>
          </p:cNvPr>
          <p:cNvSpPr txBox="1"/>
          <p:nvPr/>
        </p:nvSpPr>
        <p:spPr>
          <a:xfrm>
            <a:off x="818021" y="2142699"/>
            <a:ext cx="9733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Head Attention</a:t>
            </a:r>
            <a:r>
              <a:rPr lang="ko-KR" altLang="en-US" dirty="0"/>
              <a:t>에서 각 </a:t>
            </a:r>
            <a:r>
              <a:rPr lang="en-US" altLang="ko-KR" dirty="0"/>
              <a:t>head</a:t>
            </a:r>
            <a:r>
              <a:rPr lang="ko-KR" altLang="en-US" dirty="0"/>
              <a:t>가 자신의 관점으로만 문장을 </a:t>
            </a:r>
            <a:r>
              <a:rPr lang="en-US" altLang="ko-KR" dirty="0"/>
              <a:t>Self-Attention </a:t>
            </a:r>
            <a:r>
              <a:rPr lang="ko-KR" altLang="en-US" dirty="0"/>
              <a:t>하게 된다면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head</a:t>
            </a:r>
            <a:r>
              <a:rPr lang="ko-KR" altLang="en-US" dirty="0"/>
              <a:t>에 따라 </a:t>
            </a:r>
            <a:r>
              <a:rPr lang="en-US" altLang="ko-KR" dirty="0"/>
              <a:t>Attention</a:t>
            </a:r>
            <a:r>
              <a:rPr lang="ko-KR" altLang="en-US" dirty="0"/>
              <a:t>이 치우쳐질 것입니다</a:t>
            </a:r>
            <a:r>
              <a:rPr lang="en-US" altLang="ko-KR" dirty="0"/>
              <a:t>. </a:t>
            </a:r>
            <a:r>
              <a:rPr lang="en-US" altLang="ko-KR" b="1" dirty="0" err="1"/>
              <a:t>PoswiseFeedForwardNet</a:t>
            </a:r>
            <a:r>
              <a:rPr lang="ko-KR" altLang="en-US" b="1" dirty="0"/>
              <a:t>은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각 </a:t>
            </a:r>
            <a:r>
              <a:rPr lang="en-US" altLang="ko-KR" b="1" dirty="0"/>
              <a:t>head</a:t>
            </a:r>
            <a:r>
              <a:rPr lang="ko-KR" altLang="en-US" b="1" dirty="0"/>
              <a:t>가 만들어낸 </a:t>
            </a:r>
            <a:r>
              <a:rPr lang="en-US" altLang="ko-KR" b="1" dirty="0"/>
              <a:t>Self-Attention</a:t>
            </a:r>
            <a:r>
              <a:rPr lang="ko-KR" altLang="en-US" b="1" dirty="0"/>
              <a:t>을 치우치지 않게 균등하게 섞는 역할을 합니다</a:t>
            </a:r>
            <a:r>
              <a:rPr lang="en-US" altLang="ko-KR" b="1" dirty="0"/>
              <a:t>.</a:t>
            </a:r>
            <a:r>
              <a:rPr lang="ko-KR" altLang="en-US" dirty="0"/>
              <a:t> 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302B5-6AFF-7A4F-B377-D952255F7C8B}"/>
              </a:ext>
            </a:extLst>
          </p:cNvPr>
          <p:cNvSpPr txBox="1"/>
          <p:nvPr/>
        </p:nvSpPr>
        <p:spPr>
          <a:xfrm>
            <a:off x="818021" y="552228"/>
            <a:ext cx="476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Poswisefeedforwardnet</a:t>
            </a:r>
            <a:endParaRPr kumimoji="1"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95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EC21AA-44CE-8949-98AA-16820838B02C}"/>
              </a:ext>
            </a:extLst>
          </p:cNvPr>
          <p:cNvSpPr txBox="1"/>
          <p:nvPr/>
        </p:nvSpPr>
        <p:spPr>
          <a:xfrm>
            <a:off x="818021" y="1561446"/>
            <a:ext cx="6920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디코더는</a:t>
            </a:r>
            <a:r>
              <a:rPr lang="ko-KR" altLang="en-US" dirty="0"/>
              <a:t> 인코더와 동일하지만</a:t>
            </a:r>
            <a:r>
              <a:rPr lang="en-US" altLang="ko-KR" dirty="0"/>
              <a:t>, Self-Attention</a:t>
            </a:r>
            <a:r>
              <a:rPr lang="ko-KR" altLang="en-US" dirty="0"/>
              <a:t>시 </a:t>
            </a:r>
            <a:endParaRPr lang="en-US" altLang="ko-KR" dirty="0"/>
          </a:p>
          <a:p>
            <a:r>
              <a:rPr lang="en-US" altLang="ko-KR" dirty="0"/>
              <a:t>Masked-Multi-Head Attention</a:t>
            </a:r>
            <a:r>
              <a:rPr lang="ko-KR" altLang="en-US" dirty="0"/>
              <a:t>을 쓴다는 점이 다릅니다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Masked</a:t>
            </a:r>
            <a:r>
              <a:rPr lang="ko-KR" altLang="en-US" dirty="0" err="1"/>
              <a:t>를</a:t>
            </a:r>
            <a:r>
              <a:rPr lang="ko-KR" altLang="en-US" dirty="0"/>
              <a:t> 쓰는 이유는 </a:t>
            </a:r>
            <a:r>
              <a:rPr lang="en-US" altLang="ko-KR" dirty="0"/>
              <a:t>Self-Attention</a:t>
            </a:r>
            <a:r>
              <a:rPr lang="ko-KR" altLang="en-US" dirty="0"/>
              <a:t>시 자신의 </a:t>
            </a:r>
            <a:r>
              <a:rPr lang="en-US" altLang="ko-KR" dirty="0"/>
              <a:t>time step </a:t>
            </a:r>
            <a:r>
              <a:rPr lang="ko-KR" altLang="en-US" dirty="0"/>
              <a:t>이후 </a:t>
            </a:r>
            <a:r>
              <a:rPr lang="en-US" altLang="ko-KR" dirty="0"/>
              <a:t>word</a:t>
            </a:r>
            <a:r>
              <a:rPr lang="ko-KR" altLang="en-US" dirty="0"/>
              <a:t>는 가려 </a:t>
            </a:r>
            <a:r>
              <a:rPr lang="en-US" altLang="ko-KR" dirty="0"/>
              <a:t>Self-Attention </a:t>
            </a:r>
            <a:r>
              <a:rPr lang="ko-KR" altLang="en-US" dirty="0"/>
              <a:t>되는 것을</a:t>
            </a:r>
            <a:r>
              <a:rPr lang="en-US" altLang="ko-KR" dirty="0"/>
              <a:t> </a:t>
            </a:r>
            <a:r>
              <a:rPr lang="ko-KR" altLang="en-US" dirty="0"/>
              <a:t>막는 역할을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DB8B9-88A4-8F40-858F-75B507AE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5" y="710011"/>
            <a:ext cx="3924489" cy="5686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E42D1-A04C-954F-8A63-0DCD065E8896}"/>
              </a:ext>
            </a:extLst>
          </p:cNvPr>
          <p:cNvSpPr txBox="1"/>
          <p:nvPr/>
        </p:nvSpPr>
        <p:spPr>
          <a:xfrm>
            <a:off x="818021" y="55222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63774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C19570-EE7F-9B41-A68B-028B37781C1F}"/>
              </a:ext>
            </a:extLst>
          </p:cNvPr>
          <p:cNvSpPr txBox="1"/>
          <p:nvPr/>
        </p:nvSpPr>
        <p:spPr>
          <a:xfrm>
            <a:off x="982639" y="655093"/>
            <a:ext cx="10613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Encoder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와 </a:t>
            </a:r>
            <a:r>
              <a:rPr lang="en-US" altLang="ko-KR" dirty="0"/>
              <a:t>V, Decoder</a:t>
            </a:r>
            <a:r>
              <a:rPr lang="ko-KR" altLang="en-US" dirty="0"/>
              <a:t>의 </a:t>
            </a:r>
            <a:r>
              <a:rPr lang="en-US" altLang="ko-KR" dirty="0"/>
              <a:t>Q</a:t>
            </a:r>
            <a:r>
              <a:rPr lang="ko-KR" altLang="en-US" dirty="0" err="1"/>
              <a:t>를</a:t>
            </a:r>
            <a:r>
              <a:rPr lang="ko-KR" altLang="en-US" dirty="0"/>
              <a:t> 서로 </a:t>
            </a:r>
            <a:r>
              <a:rPr lang="en-US" altLang="ko-KR" dirty="0"/>
              <a:t>Attention </a:t>
            </a:r>
            <a:r>
              <a:rPr lang="ko-KR" altLang="en-US" dirty="0"/>
              <a:t>시켜 위의 </a:t>
            </a:r>
            <a:r>
              <a:rPr lang="en-US" altLang="ko-KR" dirty="0"/>
              <a:t>Seq2Seq </a:t>
            </a:r>
            <a:r>
              <a:rPr lang="ko-KR" altLang="en-US" dirty="0"/>
              <a:t>모델과 동일하게 </a:t>
            </a:r>
            <a:endParaRPr lang="en-US" altLang="ko-KR" dirty="0"/>
          </a:p>
          <a:p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 </a:t>
            </a:r>
            <a:r>
              <a:rPr lang="ko-KR" altLang="en-US" dirty="0"/>
              <a:t>사이 관계도 </a:t>
            </a:r>
            <a:r>
              <a:rPr lang="en-US" altLang="ko-KR" dirty="0"/>
              <a:t>Attention </a:t>
            </a:r>
            <a:r>
              <a:rPr lang="ko-KR" altLang="en-US" dirty="0"/>
              <a:t>시켜 줍니다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05FDD8-2CFF-EE42-ADB8-B10A7C39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86" y="1496796"/>
            <a:ext cx="2804004" cy="4094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D7E83-1BCD-6D4D-AC5F-C6DEC67C5999}"/>
              </a:ext>
            </a:extLst>
          </p:cNvPr>
          <p:cNvSpPr txBox="1"/>
          <p:nvPr/>
        </p:nvSpPr>
        <p:spPr>
          <a:xfrm>
            <a:off x="982639" y="5786651"/>
            <a:ext cx="946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노란색 </a:t>
            </a:r>
            <a:r>
              <a:rPr lang="en-US" altLang="ko-KR" dirty="0"/>
              <a:t>Box</a:t>
            </a:r>
            <a:r>
              <a:rPr lang="ko-KR" altLang="en-US" dirty="0"/>
              <a:t>에서 왼쪽 </a:t>
            </a:r>
            <a:r>
              <a:rPr lang="en-US" altLang="ko-KR" dirty="0"/>
              <a:t>2</a:t>
            </a:r>
            <a:r>
              <a:rPr lang="ko-KR" altLang="en-US" dirty="0"/>
              <a:t>개 화살표가 </a:t>
            </a:r>
            <a:r>
              <a:rPr lang="en-US" altLang="ko-KR" dirty="0"/>
              <a:t>Encoder</a:t>
            </a:r>
            <a:r>
              <a:rPr lang="ko-KR" altLang="en-US" dirty="0"/>
              <a:t>의 </a:t>
            </a:r>
            <a:r>
              <a:rPr lang="en-US" altLang="ko-KR" dirty="0"/>
              <a:t>K,V </a:t>
            </a:r>
            <a:r>
              <a:rPr lang="ko-KR" altLang="en-US" dirty="0"/>
              <a:t>오른쪽 화살표가 </a:t>
            </a:r>
            <a:r>
              <a:rPr lang="en-US" altLang="ko-KR" dirty="0"/>
              <a:t>Self-Attention</a:t>
            </a:r>
            <a:r>
              <a:rPr lang="ko-KR" altLang="en-US" dirty="0"/>
              <a:t>을 거친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의 </a:t>
            </a:r>
            <a:r>
              <a:rPr lang="en-US" altLang="ko-KR" dirty="0"/>
              <a:t>Q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74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6595D4-442C-084A-8B8E-C0611699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49" y="1523945"/>
            <a:ext cx="7110484" cy="502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154B3-102D-C84F-8843-46F663CD7D19}"/>
              </a:ext>
            </a:extLst>
          </p:cNvPr>
          <p:cNvSpPr txBox="1"/>
          <p:nvPr/>
        </p:nvSpPr>
        <p:spPr>
          <a:xfrm>
            <a:off x="1078173" y="900752"/>
            <a:ext cx="752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나온 </a:t>
            </a:r>
            <a:r>
              <a:rPr lang="en-US" altLang="ko-KR" dirty="0"/>
              <a:t>logistic</a:t>
            </a:r>
            <a:r>
              <a:rPr lang="ko-KR" altLang="en-US" dirty="0"/>
              <a:t>을 일반적인</a:t>
            </a:r>
            <a:r>
              <a:rPr lang="en-US" altLang="ko-KR" dirty="0"/>
              <a:t>Teacher Forcing</a:t>
            </a:r>
            <a:r>
              <a:rPr lang="ko-KR" altLang="en-US" dirty="0"/>
              <a:t>을 통해 </a:t>
            </a:r>
            <a:r>
              <a:rPr lang="ko-KR" altLang="en-US" dirty="0" err="1"/>
              <a:t>학습을합니다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83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E9860B-B199-3A44-ABE4-B9E91209423D}"/>
              </a:ext>
            </a:extLst>
          </p:cNvPr>
          <p:cNvSpPr txBox="1"/>
          <p:nvPr/>
        </p:nvSpPr>
        <p:spPr>
          <a:xfrm>
            <a:off x="777922" y="2047164"/>
            <a:ext cx="112101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Seq2Seq </a:t>
            </a:r>
            <a:r>
              <a:rPr lang="ko-KR" altLang="en-US" dirty="0"/>
              <a:t>모델과 동일하게 </a:t>
            </a:r>
            <a:r>
              <a:rPr lang="en-US" altLang="ko-KR" dirty="0"/>
              <a:t>Inference</a:t>
            </a:r>
            <a:r>
              <a:rPr lang="ko-KR" altLang="en-US" dirty="0"/>
              <a:t>시 </a:t>
            </a:r>
            <a:r>
              <a:rPr lang="en-US" altLang="ko-KR" dirty="0"/>
              <a:t>Encoder</a:t>
            </a:r>
            <a:r>
              <a:rPr lang="ko-KR" altLang="en-US" dirty="0"/>
              <a:t>의 들어오는 문장</a:t>
            </a:r>
            <a:r>
              <a:rPr lang="en-US" altLang="ko-KR" dirty="0"/>
              <a:t>(</a:t>
            </a:r>
            <a:r>
              <a:rPr lang="ko-KR" altLang="en-US" dirty="0"/>
              <a:t>번역할 문장</a:t>
            </a:r>
            <a:r>
              <a:rPr lang="en-US" altLang="ko-KR" dirty="0"/>
              <a:t>)</a:t>
            </a:r>
            <a:r>
              <a:rPr lang="ko-KR" altLang="en-US" dirty="0"/>
              <a:t>은 정확히 알지만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Decoder</a:t>
            </a:r>
            <a:r>
              <a:rPr lang="ko-KR" altLang="en-US" dirty="0"/>
              <a:t>에 들어오는 문장</a:t>
            </a:r>
            <a:r>
              <a:rPr lang="en-US" altLang="ko-KR" dirty="0"/>
              <a:t>(</a:t>
            </a:r>
            <a:r>
              <a:rPr lang="ko-KR" altLang="en-US" dirty="0"/>
              <a:t>번역되어지는 문장</a:t>
            </a:r>
            <a:r>
              <a:rPr lang="en-US" altLang="ko-KR" dirty="0"/>
              <a:t>)</a:t>
            </a:r>
            <a:r>
              <a:rPr lang="ko-KR" altLang="en-US" dirty="0"/>
              <a:t>은 알지 못합니다</a:t>
            </a:r>
            <a:r>
              <a:rPr lang="en-US" altLang="ko-KR" dirty="0"/>
              <a:t>. </a:t>
            </a:r>
            <a:r>
              <a:rPr lang="ko-KR" altLang="en-US" dirty="0"/>
              <a:t>따라서 시작 표시를 나타내는 </a:t>
            </a:r>
            <a:r>
              <a:rPr lang="en-US" altLang="ko-KR" dirty="0"/>
              <a:t>&lt;S&gt;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사용해서 </a:t>
            </a:r>
            <a:r>
              <a:rPr lang="en-US" altLang="ko-KR" dirty="0"/>
              <a:t>Seq2Seq</a:t>
            </a:r>
            <a:r>
              <a:rPr lang="ko-KR" altLang="en-US" dirty="0"/>
              <a:t>와 동일하게 </a:t>
            </a:r>
            <a:r>
              <a:rPr lang="en-US" altLang="ko-KR" dirty="0"/>
              <a:t>Inference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FF813-4B7A-FB4C-94F2-9F36F814E68F}"/>
              </a:ext>
            </a:extLst>
          </p:cNvPr>
          <p:cNvSpPr txBox="1"/>
          <p:nvPr/>
        </p:nvSpPr>
        <p:spPr>
          <a:xfrm>
            <a:off x="818021" y="552228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77428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0B1A697-E2CE-A74E-BC5D-1A327F67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22" y="330719"/>
            <a:ext cx="8079474" cy="58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BC9EF-1E22-8E40-8647-75F600263C4A}"/>
              </a:ext>
            </a:extLst>
          </p:cNvPr>
          <p:cNvSpPr txBox="1"/>
          <p:nvPr/>
        </p:nvSpPr>
        <p:spPr>
          <a:xfrm>
            <a:off x="791570" y="614149"/>
            <a:ext cx="10578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이때 </a:t>
            </a:r>
            <a:r>
              <a:rPr lang="en-US" altLang="ko-KR" dirty="0"/>
              <a:t>Encoder</a:t>
            </a:r>
            <a:r>
              <a:rPr lang="ko-KR" altLang="en-US" dirty="0"/>
              <a:t>은 일반 </a:t>
            </a:r>
            <a:r>
              <a:rPr lang="ko-KR" altLang="en-US" dirty="0" err="1"/>
              <a:t>학습시의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와 동일하고</a:t>
            </a:r>
            <a:r>
              <a:rPr lang="en-US" altLang="ko-KR" dirty="0"/>
              <a:t>, Decoder</a:t>
            </a:r>
            <a:r>
              <a:rPr lang="ko-KR" altLang="en-US" dirty="0"/>
              <a:t>만 순차적으로 진행하기 위해 </a:t>
            </a:r>
            <a:endParaRPr lang="en-US" altLang="ko-KR" dirty="0"/>
          </a:p>
          <a:p>
            <a:r>
              <a:rPr lang="en-US" altLang="ko-KR" dirty="0"/>
              <a:t>Greedy Decoder </a:t>
            </a:r>
            <a:r>
              <a:rPr lang="ko-KR" altLang="en-US" dirty="0"/>
              <a:t>혹은 </a:t>
            </a:r>
            <a:r>
              <a:rPr lang="en-US" altLang="ko-KR" dirty="0"/>
              <a:t>Beam Search</a:t>
            </a:r>
            <a:r>
              <a:rPr lang="ko-KR" altLang="en-US" dirty="0" err="1"/>
              <a:t>를</a:t>
            </a:r>
            <a:r>
              <a:rPr lang="ko-KR" altLang="en-US" dirty="0"/>
              <a:t> 사용합니다</a:t>
            </a:r>
            <a:r>
              <a:rPr lang="en-US" altLang="ko-KR" dirty="0"/>
              <a:t>. Greedy Decoder</a:t>
            </a:r>
            <a:r>
              <a:rPr lang="ko-KR" altLang="en-US" dirty="0"/>
              <a:t>는 위의 그림과 같이 한 </a:t>
            </a:r>
            <a:endParaRPr lang="en-US" altLang="ko-KR" dirty="0"/>
          </a:p>
          <a:p>
            <a:r>
              <a:rPr lang="en-US" altLang="ko-KR" dirty="0"/>
              <a:t>word</a:t>
            </a:r>
            <a:r>
              <a:rPr lang="ko-KR" altLang="en-US" dirty="0" err="1"/>
              <a:t>를</a:t>
            </a:r>
            <a:r>
              <a:rPr lang="ko-KR" altLang="en-US" dirty="0"/>
              <a:t> 넣으면 그 </a:t>
            </a:r>
            <a:r>
              <a:rPr lang="en-US" altLang="ko-KR" dirty="0"/>
              <a:t>word</a:t>
            </a:r>
            <a:r>
              <a:rPr lang="ko-KR" altLang="en-US" dirty="0"/>
              <a:t>와 </a:t>
            </a:r>
            <a:r>
              <a:rPr lang="en-US" altLang="ko-KR" dirty="0"/>
              <a:t>inference</a:t>
            </a:r>
            <a:r>
              <a:rPr lang="ko-KR" altLang="en-US" dirty="0" err="1"/>
              <a:t>를</a:t>
            </a:r>
            <a:r>
              <a:rPr lang="ko-KR" altLang="en-US" dirty="0"/>
              <a:t> 거친 다음 </a:t>
            </a:r>
            <a:r>
              <a:rPr lang="en-US" altLang="ko-KR" dirty="0"/>
              <a:t>word</a:t>
            </a:r>
            <a:r>
              <a:rPr lang="ko-KR" altLang="en-US" dirty="0" err="1"/>
              <a:t>를</a:t>
            </a:r>
            <a:r>
              <a:rPr lang="ko-KR" altLang="en-US" dirty="0"/>
              <a:t> 붙여나가는 식으로 </a:t>
            </a:r>
            <a:r>
              <a:rPr lang="en-US" altLang="ko-KR" dirty="0"/>
              <a:t>inference</a:t>
            </a:r>
            <a:r>
              <a:rPr lang="ko-KR" altLang="en-US" dirty="0" err="1"/>
              <a:t>를</a:t>
            </a:r>
            <a:r>
              <a:rPr lang="ko-KR" altLang="en-US" dirty="0"/>
              <a:t> 거칩니다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58F00-476F-8346-B243-6FDF1C6C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73" y="1794643"/>
            <a:ext cx="7118729" cy="403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ECD66-373C-4A45-890B-55EA48B57D5C}"/>
              </a:ext>
            </a:extLst>
          </p:cNvPr>
          <p:cNvSpPr txBox="1"/>
          <p:nvPr/>
        </p:nvSpPr>
        <p:spPr>
          <a:xfrm>
            <a:off x="791570" y="6086901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그림과 같이 </a:t>
            </a:r>
            <a:r>
              <a:rPr lang="en-US" altLang="ko-KR" dirty="0"/>
              <a:t>inference word</a:t>
            </a:r>
            <a:r>
              <a:rPr lang="ko-KR" altLang="en-US" dirty="0"/>
              <a:t>가 </a:t>
            </a:r>
            <a:r>
              <a:rPr lang="en-US" altLang="ko-KR" dirty="0"/>
              <a:t>&lt;E&gt;(end point)</a:t>
            </a:r>
            <a:r>
              <a:rPr lang="ko-KR" altLang="en-US" dirty="0"/>
              <a:t>이면 </a:t>
            </a:r>
            <a:r>
              <a:rPr lang="en-US" altLang="ko-KR" dirty="0"/>
              <a:t>inference</a:t>
            </a:r>
            <a:r>
              <a:rPr lang="ko-KR" altLang="en-US" dirty="0" err="1"/>
              <a:t>를</a:t>
            </a:r>
            <a:r>
              <a:rPr lang="ko-KR" altLang="en-US" dirty="0"/>
              <a:t> 멈춥니다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77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778DE-B36F-1D48-A487-0AE917A1DDD7}"/>
              </a:ext>
            </a:extLst>
          </p:cNvPr>
          <p:cNvSpPr txBox="1"/>
          <p:nvPr/>
        </p:nvSpPr>
        <p:spPr>
          <a:xfrm>
            <a:off x="723332" y="1937982"/>
            <a:ext cx="1091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github.com</a:t>
            </a:r>
            <a:r>
              <a:rPr kumimoji="1" lang="en-US" altLang="ko-KR" dirty="0">
                <a:hlinkClick r:id="rId2"/>
              </a:rPr>
              <a:t>/</a:t>
            </a:r>
            <a:r>
              <a:rPr kumimoji="1" lang="en-US" altLang="ko-KR" dirty="0" err="1">
                <a:hlinkClick r:id="rId2"/>
              </a:rPr>
              <a:t>JinKyoYoung</a:t>
            </a:r>
            <a:r>
              <a:rPr kumimoji="1" lang="en-US" altLang="ko-KR" dirty="0">
                <a:hlinkClick r:id="rId2"/>
              </a:rPr>
              <a:t>/</a:t>
            </a:r>
            <a:r>
              <a:rPr kumimoji="1" lang="en-US" altLang="ko-KR" dirty="0" err="1">
                <a:hlinkClick r:id="rId2"/>
              </a:rPr>
              <a:t>deep_learning_nlp_public</a:t>
            </a:r>
            <a:r>
              <a:rPr kumimoji="1" lang="en-US" altLang="ko-KR" dirty="0">
                <a:hlinkClick r:id="rId2"/>
              </a:rPr>
              <a:t>/blob/master/Transformer%20%ED%95%9C%EA%B8%80%20%EC%B1%97%EB%B4%87.ipynb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F7315-C5C0-1341-BF92-0BEFDEEA19D1}"/>
              </a:ext>
            </a:extLst>
          </p:cNvPr>
          <p:cNvSpPr txBox="1"/>
          <p:nvPr/>
        </p:nvSpPr>
        <p:spPr>
          <a:xfrm>
            <a:off x="723332" y="137842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한글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샘플 프로젝트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28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824BD-87A6-6E42-93F6-E7D9D3DE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72" y="1866899"/>
            <a:ext cx="4768068" cy="3124201"/>
          </a:xfrm>
        </p:spPr>
        <p:txBody>
          <a:bodyPr/>
          <a:lstStyle/>
          <a:p>
            <a:r>
              <a:rPr kumimoji="1" lang="en-US" altLang="ko-KR" dirty="0"/>
              <a:t>RNN, LSTM </a:t>
            </a:r>
            <a:r>
              <a:rPr kumimoji="1" lang="ko-KR" altLang="en-US" dirty="0"/>
              <a:t>없이 </a:t>
            </a:r>
            <a:r>
              <a:rPr kumimoji="1" lang="en-US" altLang="ko-KR" dirty="0"/>
              <a:t>time </a:t>
            </a:r>
            <a:r>
              <a:rPr kumimoji="1" lang="ko-KR" altLang="en-US" dirty="0"/>
              <a:t>시퀀스 역할을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하는 모델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95F2B-4EDB-C645-A3E0-5A2411EFF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694" y="0"/>
            <a:ext cx="54836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77B57-8349-9F44-A235-EA02B39FEE82}"/>
              </a:ext>
            </a:extLst>
          </p:cNvPr>
          <p:cNvSpPr txBox="1"/>
          <p:nvPr/>
        </p:nvSpPr>
        <p:spPr>
          <a:xfrm>
            <a:off x="641444" y="625614"/>
            <a:ext cx="11327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Transformer?</a:t>
            </a:r>
            <a:endParaRPr kumimoji="1" lang="ko-KR" altLang="en-US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82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84C65-1001-094B-B999-B4506093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665" y="252028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감사합니다</a:t>
            </a:r>
            <a:r>
              <a:rPr kumimoji="1" lang="en-US" altLang="ko-KR" sz="6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R" altLang="en-US" sz="6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00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ACDD60-3E34-6E49-8ACB-69424258A01B}"/>
              </a:ext>
            </a:extLst>
          </p:cNvPr>
          <p:cNvSpPr txBox="1"/>
          <p:nvPr/>
        </p:nvSpPr>
        <p:spPr>
          <a:xfrm>
            <a:off x="832513" y="1834402"/>
            <a:ext cx="10440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Seq2Seq-Attension </a:t>
            </a:r>
            <a:r>
              <a:rPr kumimoji="1" lang="ko-KR" altLang="en-US" dirty="0"/>
              <a:t>모델에서는 원본 언어와 번영된 언어 간의 어느정도 대응 여부는 </a:t>
            </a:r>
            <a:r>
              <a:rPr kumimoji="1" lang="ko-KR" altLang="en-US" dirty="0" err="1"/>
              <a:t>어텐션을</a:t>
            </a:r>
            <a:r>
              <a:rPr kumimoji="1" lang="ko-KR" altLang="en-US" dirty="0"/>
              <a:t> 통해 </a:t>
            </a:r>
            <a:endParaRPr kumimoji="1" lang="en-US" altLang="ko-KR" dirty="0"/>
          </a:p>
          <a:p>
            <a:r>
              <a:rPr kumimoji="1" lang="ko-KR" altLang="en-US" dirty="0"/>
              <a:t>찾을 수 있었으나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자신의 </a:t>
            </a:r>
            <a:r>
              <a:rPr kumimoji="1" lang="ko-KR" altLang="en-US" dirty="0" err="1"/>
              <a:t>언어만에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대해새넌</a:t>
            </a:r>
            <a:r>
              <a:rPr kumimoji="1" lang="ko-KR" altLang="en-US" dirty="0"/>
              <a:t> 관계를 </a:t>
            </a:r>
            <a:r>
              <a:rPr kumimoji="1" lang="ko-KR" altLang="en-US" dirty="0" err="1"/>
              <a:t>나타낼수</a:t>
            </a:r>
            <a:r>
              <a:rPr kumimoji="1" lang="ko-KR" altLang="en-US" dirty="0"/>
              <a:t> 없었다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5F688-6609-B94B-90C6-39B378B6A65A}"/>
              </a:ext>
            </a:extLst>
          </p:cNvPr>
          <p:cNvSpPr txBox="1"/>
          <p:nvPr/>
        </p:nvSpPr>
        <p:spPr>
          <a:xfrm>
            <a:off x="832513" y="2849938"/>
            <a:ext cx="11248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love tiger but it is scare </a:t>
            </a:r>
            <a:r>
              <a:rPr kumimoji="1" lang="ko-KR" altLang="en-US" dirty="0"/>
              <a:t>와 나는 호랑이를 좋아 하지만 그것</a:t>
            </a:r>
            <a:r>
              <a:rPr kumimoji="1" lang="en-US" altLang="ko-KR" dirty="0"/>
              <a:t>(</a:t>
            </a:r>
            <a:r>
              <a:rPr kumimoji="1" lang="ko-KR" altLang="en-US" dirty="0"/>
              <a:t>호랑이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무섭다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It </a:t>
            </a:r>
            <a:r>
              <a:rPr kumimoji="1" lang="ko-KR" altLang="en-US" dirty="0"/>
              <a:t>이 무엇을 </a:t>
            </a:r>
            <a:r>
              <a:rPr kumimoji="1" lang="ko-KR" altLang="en-US" dirty="0" err="1"/>
              <a:t>나타내는지와</a:t>
            </a:r>
            <a:r>
              <a:rPr kumimoji="1" lang="ko-KR" altLang="en-US" dirty="0"/>
              <a:t> 같은 문제는 기존 </a:t>
            </a:r>
            <a:r>
              <a:rPr kumimoji="1" lang="en-US" altLang="ko-KR" dirty="0"/>
              <a:t>Encoder-Decoder </a:t>
            </a:r>
            <a:r>
              <a:rPr kumimoji="1" lang="ko-KR" altLang="en-US" dirty="0"/>
              <a:t>기반의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메커니즘에서는 찾을 수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AAF8F8-B0B0-5F44-957F-0FB2109D8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13" y="4142473"/>
            <a:ext cx="91567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BADDE-6FFF-7049-B200-0149B7C02471}"/>
              </a:ext>
            </a:extLst>
          </p:cNvPr>
          <p:cNvSpPr txBox="1"/>
          <p:nvPr/>
        </p:nvSpPr>
        <p:spPr>
          <a:xfrm>
            <a:off x="832513" y="818866"/>
            <a:ext cx="409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</a:t>
            </a:r>
            <a:r>
              <a:rPr kumimoji="1"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에서는</a:t>
            </a:r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  <a:endParaRPr kumimoji="1" lang="ko-KR" altLang="en-US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84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F7588D-A8A5-E640-9D98-0C4954A6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513" y="1419030"/>
            <a:ext cx="4326982" cy="5207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84BFF-1870-DF40-8A81-E4D10003EA3E}"/>
              </a:ext>
            </a:extLst>
          </p:cNvPr>
          <p:cNvSpPr txBox="1"/>
          <p:nvPr/>
        </p:nvSpPr>
        <p:spPr>
          <a:xfrm>
            <a:off x="5431809" y="2514600"/>
            <a:ext cx="61895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빨간색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파란색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주황색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인코더에서 </a:t>
            </a:r>
            <a:r>
              <a:rPr kumimoji="1" lang="en-US" altLang="ko-KR" dirty="0"/>
              <a:t>Self-Attention </a:t>
            </a:r>
            <a:r>
              <a:rPr kumimoji="1" lang="ko-KR" altLang="en-US" dirty="0"/>
              <a:t>이 일어나는 부분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하늘색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디코더에서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Serl-Attension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일어나는 부분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노란색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인코더와 </a:t>
            </a:r>
            <a:r>
              <a:rPr kumimoji="1" lang="ko-KR" altLang="en-US" dirty="0" err="1"/>
              <a:t>디코더의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Attension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 일어나는 부분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A7176-3D90-AA48-A1FD-37B49678179F}"/>
              </a:ext>
            </a:extLst>
          </p:cNvPr>
          <p:cNvSpPr txBox="1"/>
          <p:nvPr/>
        </p:nvSpPr>
        <p:spPr>
          <a:xfrm>
            <a:off x="832513" y="818866"/>
            <a:ext cx="6338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</a:t>
            </a:r>
            <a:r>
              <a:rPr kumimoji="1"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모델을 세분화 하면</a:t>
            </a:r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</a:p>
          <a:p>
            <a:endParaRPr kumimoji="1" lang="ko-KR" altLang="en-US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47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14A0FE-5652-8747-A7B3-86497B2E3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513" y="1465196"/>
            <a:ext cx="5965036" cy="49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7431B-F410-4440-AB3E-9F9C16764302}"/>
              </a:ext>
            </a:extLst>
          </p:cNvPr>
          <p:cNvSpPr txBox="1"/>
          <p:nvPr/>
        </p:nvSpPr>
        <p:spPr>
          <a:xfrm>
            <a:off x="7124130" y="1751369"/>
            <a:ext cx="46538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Positional Encoding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Multi-Head Attention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Scaled-Dot Product Attention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PoswiseFeedForwardNet</a:t>
            </a:r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Decoder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Inference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CFA0D-C996-2E4F-84CC-3300EED06997}"/>
              </a:ext>
            </a:extLst>
          </p:cNvPr>
          <p:cNvSpPr txBox="1"/>
          <p:nvPr/>
        </p:nvSpPr>
        <p:spPr>
          <a:xfrm>
            <a:off x="832513" y="818866"/>
            <a:ext cx="713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Transformer</a:t>
            </a:r>
            <a:r>
              <a:rPr kumimoji="1" lang="ko-KR" alt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학습하는 전반적인 그림</a:t>
            </a:r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ED87EB6-7585-A745-9163-285394F5B6C2}"/>
              </a:ext>
            </a:extLst>
          </p:cNvPr>
          <p:cNvSpPr/>
          <p:nvPr/>
        </p:nvSpPr>
        <p:spPr>
          <a:xfrm>
            <a:off x="9212237" y="2129051"/>
            <a:ext cx="477671" cy="4367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4AAAFE81-8BEC-F04F-980B-821236C5C41C}"/>
              </a:ext>
            </a:extLst>
          </p:cNvPr>
          <p:cNvSpPr/>
          <p:nvPr/>
        </p:nvSpPr>
        <p:spPr>
          <a:xfrm>
            <a:off x="9212237" y="2984406"/>
            <a:ext cx="477671" cy="4367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30FEA971-7333-2D42-AE89-8FE3445EB2D0}"/>
              </a:ext>
            </a:extLst>
          </p:cNvPr>
          <p:cNvSpPr/>
          <p:nvPr/>
        </p:nvSpPr>
        <p:spPr>
          <a:xfrm>
            <a:off x="9212236" y="3833324"/>
            <a:ext cx="477671" cy="4367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2FC14AE5-248C-D040-BF7B-76204D97A4F4}"/>
              </a:ext>
            </a:extLst>
          </p:cNvPr>
          <p:cNvSpPr/>
          <p:nvPr/>
        </p:nvSpPr>
        <p:spPr>
          <a:xfrm>
            <a:off x="9212233" y="4647735"/>
            <a:ext cx="477671" cy="4367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DA95FAD6-BD18-A746-9B59-9E732ECD9F78}"/>
              </a:ext>
            </a:extLst>
          </p:cNvPr>
          <p:cNvSpPr/>
          <p:nvPr/>
        </p:nvSpPr>
        <p:spPr>
          <a:xfrm>
            <a:off x="9212232" y="5423000"/>
            <a:ext cx="477671" cy="43672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1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37E3D4-30C8-1F46-8F3B-148D44370361}"/>
              </a:ext>
            </a:extLst>
          </p:cNvPr>
          <p:cNvSpPr txBox="1"/>
          <p:nvPr/>
        </p:nvSpPr>
        <p:spPr>
          <a:xfrm>
            <a:off x="832513" y="1913794"/>
            <a:ext cx="6428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문장은 일반적인 </a:t>
            </a:r>
            <a:r>
              <a:rPr kumimoji="1" lang="ko-KR" altLang="en-US" dirty="0" err="1"/>
              <a:t>임베딩과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Positional Encoding </a:t>
            </a:r>
            <a:r>
              <a:rPr kumimoji="1" lang="ko-KR" altLang="en-US" dirty="0"/>
              <a:t>을 더하여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 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 들어 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“I love you but not love him “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Positional Encoding</a:t>
            </a:r>
            <a:r>
              <a:rPr kumimoji="1" lang="ko-KR" altLang="en-US" dirty="0"/>
              <a:t> 이라는 </a:t>
            </a:r>
            <a:r>
              <a:rPr kumimoji="1" lang="ko-KR" altLang="en-US" dirty="0" err="1"/>
              <a:t>주기함수에</a:t>
            </a:r>
            <a:r>
              <a:rPr kumimoji="1" lang="ko-KR" altLang="en-US" dirty="0"/>
              <a:t> 의한 위치에 따른</a:t>
            </a:r>
            <a:endParaRPr kumimoji="1" lang="en-US" altLang="ko-KR" dirty="0"/>
          </a:p>
          <a:p>
            <a:r>
              <a:rPr kumimoji="1" lang="ko-KR" altLang="en-US" dirty="0"/>
              <a:t>다른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값을 가지게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배열의 짝수 인덱스</a:t>
            </a:r>
            <a:r>
              <a:rPr kumimoji="1" lang="en-US" altLang="ko-KR" dirty="0"/>
              <a:t>(2i)</a:t>
            </a:r>
            <a:r>
              <a:rPr kumimoji="1" lang="ko-KR" altLang="en-US" dirty="0"/>
              <a:t>에는 사인 함수 적용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</a:t>
            </a:r>
            <a:endParaRPr kumimoji="1" lang="en-US" altLang="ko-KR" dirty="0"/>
          </a:p>
          <a:p>
            <a:r>
              <a:rPr kumimoji="1" lang="ko-KR" altLang="en-US" dirty="0"/>
              <a:t>열의 홀수 인덱스</a:t>
            </a:r>
            <a:r>
              <a:rPr kumimoji="1" lang="en-US" altLang="ko-KR" dirty="0"/>
              <a:t>(2i+1)</a:t>
            </a:r>
            <a:r>
              <a:rPr kumimoji="1" lang="ko-KR" altLang="en-US" dirty="0"/>
              <a:t>에는 코사인 함수 적용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/>
              <a:t>이 값이 동일하게 매 </a:t>
            </a:r>
            <a:r>
              <a:rPr lang="en-US" altLang="ko-KR" dirty="0"/>
              <a:t>Layer</a:t>
            </a:r>
            <a:r>
              <a:rPr lang="ko-KR" altLang="en-US" dirty="0"/>
              <a:t>마다 </a:t>
            </a:r>
            <a:r>
              <a:rPr lang="en-US" altLang="ko-KR" dirty="0"/>
              <a:t>Q, K, V</a:t>
            </a:r>
            <a:r>
              <a:rPr lang="ko-KR" altLang="en-US" dirty="0"/>
              <a:t>로 복사되어 </a:t>
            </a:r>
            <a:r>
              <a:rPr lang="en-US" altLang="ko-KR" dirty="0" err="1"/>
              <a:t>Encoder_Layer</a:t>
            </a:r>
            <a:r>
              <a:rPr lang="ko-KR" altLang="en-US" dirty="0"/>
              <a:t>로 들어가 </a:t>
            </a:r>
            <a:r>
              <a:rPr lang="en-US" altLang="ko-KR" dirty="0" err="1"/>
              <a:t>MultiHeadAttention</a:t>
            </a:r>
            <a:r>
              <a:rPr lang="ko-KR" altLang="en-US" dirty="0" err="1"/>
              <a:t>를</a:t>
            </a:r>
            <a:endParaRPr lang="en-US" altLang="ko-KR" dirty="0"/>
          </a:p>
          <a:p>
            <a:r>
              <a:rPr lang="ko-KR" altLang="en-US" dirty="0"/>
              <a:t>거치게 됩니다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4EA5B9-DE46-6C4C-9E34-7A055DC5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40" y="418436"/>
            <a:ext cx="3916078" cy="5948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79D2D-8CB9-1640-B28E-6F864B5A3C3E}"/>
              </a:ext>
            </a:extLst>
          </p:cNvPr>
          <p:cNvSpPr txBox="1"/>
          <p:nvPr/>
        </p:nvSpPr>
        <p:spPr>
          <a:xfrm>
            <a:off x="832513" y="818866"/>
            <a:ext cx="397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342613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39D40-756F-2542-A256-13D2114149E1}"/>
              </a:ext>
            </a:extLst>
          </p:cNvPr>
          <p:cNvSpPr txBox="1"/>
          <p:nvPr/>
        </p:nvSpPr>
        <p:spPr>
          <a:xfrm>
            <a:off x="818021" y="1774209"/>
            <a:ext cx="10631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d_model</a:t>
            </a:r>
            <a:r>
              <a:rPr lang="ko-KR" altLang="en-US" dirty="0"/>
              <a:t>은 </a:t>
            </a:r>
            <a:r>
              <a:rPr lang="ko-KR" altLang="en-US" dirty="0" err="1"/>
              <a:t>임베딩을</a:t>
            </a:r>
            <a:r>
              <a:rPr lang="ko-KR" altLang="en-US" dirty="0"/>
              <a:t> 하기 위한 차원으로 보통 </a:t>
            </a:r>
            <a:r>
              <a:rPr lang="en-US" altLang="ko-KR" dirty="0"/>
              <a:t>512</a:t>
            </a:r>
            <a:r>
              <a:rPr lang="ko-KR" altLang="en-US" dirty="0" err="1"/>
              <a:t>를</a:t>
            </a:r>
            <a:r>
              <a:rPr lang="ko-KR" altLang="en-US" dirty="0"/>
              <a:t> 사용하고</a:t>
            </a:r>
            <a:r>
              <a:rPr lang="en-US" altLang="ko-KR" dirty="0"/>
              <a:t>, </a:t>
            </a:r>
            <a:r>
              <a:rPr lang="en-US" altLang="ko-KR" dirty="0" err="1"/>
              <a:t>d_k</a:t>
            </a:r>
            <a:r>
              <a:rPr lang="ko-KR" altLang="en-US" dirty="0"/>
              <a:t>와 </a:t>
            </a:r>
            <a:r>
              <a:rPr lang="en-US" altLang="ko-KR" dirty="0" err="1"/>
              <a:t>d_v</a:t>
            </a:r>
            <a:r>
              <a:rPr lang="ko-KR" altLang="en-US" dirty="0"/>
              <a:t>는 </a:t>
            </a:r>
            <a:r>
              <a:rPr lang="en-US" altLang="ko-KR" dirty="0"/>
              <a:t>64</a:t>
            </a:r>
            <a:r>
              <a:rPr lang="ko-KR" altLang="en-US" dirty="0" err="1"/>
              <a:t>를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위 논문의 </a:t>
            </a:r>
            <a:r>
              <a:rPr lang="en-US" altLang="ko-KR" dirty="0"/>
              <a:t>multi-head attention </a:t>
            </a:r>
            <a:r>
              <a:rPr lang="ko-KR" altLang="en-US" dirty="0"/>
              <a:t>그림에서의 </a:t>
            </a:r>
            <a:r>
              <a:rPr lang="en-US" altLang="ko-KR" dirty="0"/>
              <a:t>h</a:t>
            </a:r>
            <a:r>
              <a:rPr lang="ko-KR" altLang="en-US" dirty="0"/>
              <a:t>는 </a:t>
            </a:r>
            <a:r>
              <a:rPr lang="en-US" altLang="ko-KR" dirty="0" err="1"/>
              <a:t>n_heads</a:t>
            </a:r>
            <a:r>
              <a:rPr lang="en-US" altLang="ko-KR" dirty="0"/>
              <a:t>(number of head)</a:t>
            </a:r>
            <a:r>
              <a:rPr lang="ko-KR" altLang="en-US" dirty="0" err="1"/>
              <a:t>를</a:t>
            </a:r>
            <a:r>
              <a:rPr lang="ko-KR" altLang="en-US" dirty="0"/>
              <a:t> 나타내며 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8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64 * 8 = 512</a:t>
            </a:r>
            <a:r>
              <a:rPr lang="ko-KR" altLang="en-US" dirty="0"/>
              <a:t>이기 때문입니다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dirty="0"/>
              <a:t>Multi-Head Attention</a:t>
            </a:r>
            <a:r>
              <a:rPr lang="ko-KR" altLang="en-US" dirty="0"/>
              <a:t>의 역할은 </a:t>
            </a:r>
            <a:r>
              <a:rPr lang="en-US" altLang="ko-KR" dirty="0"/>
              <a:t>1</a:t>
            </a:r>
            <a:r>
              <a:rPr lang="ko-KR" altLang="en-US" dirty="0"/>
              <a:t>문장을 여러 </a:t>
            </a:r>
            <a:r>
              <a:rPr lang="en-US" altLang="ko-KR" dirty="0"/>
              <a:t>head</a:t>
            </a:r>
            <a:r>
              <a:rPr lang="ko-KR" altLang="en-US" dirty="0"/>
              <a:t>로 </a:t>
            </a:r>
            <a:r>
              <a:rPr lang="en-US" altLang="ko-KR" dirty="0"/>
              <a:t>Self-Attention </a:t>
            </a:r>
            <a:r>
              <a:rPr lang="ko-KR" altLang="en-US" dirty="0"/>
              <a:t>시킴에 있습니다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-US" altLang="ko-KR" dirty="0"/>
              <a:t>“</a:t>
            </a:r>
            <a:r>
              <a:rPr lang="en-US" altLang="ko-KR" dirty="0" err="1"/>
              <a:t>Je</a:t>
            </a:r>
            <a:r>
              <a:rPr lang="en-US" altLang="ko-KR" dirty="0"/>
              <a:t> </a:t>
            </a:r>
            <a:r>
              <a:rPr lang="en-US" altLang="ko-KR" dirty="0" err="1"/>
              <a:t>suis</a:t>
            </a:r>
            <a:r>
              <a:rPr lang="en-US" altLang="ko-KR" dirty="0"/>
              <a:t> </a:t>
            </a:r>
            <a:r>
              <a:rPr lang="en-US" altLang="ko-KR" dirty="0" err="1"/>
              <a:t>étudiant</a:t>
            </a:r>
            <a:r>
              <a:rPr lang="en-US" altLang="ko-KR" dirty="0"/>
              <a:t>”</a:t>
            </a:r>
            <a:r>
              <a:rPr lang="ko-KR" altLang="en-US" dirty="0"/>
              <a:t>라는 문장의 </a:t>
            </a:r>
            <a:r>
              <a:rPr lang="ko-KR" altLang="en-US" dirty="0" err="1"/>
              <a:t>임베딩</a:t>
            </a:r>
            <a:r>
              <a:rPr lang="ko-KR" altLang="en-US" dirty="0"/>
              <a:t> 벡터가 </a:t>
            </a:r>
            <a:r>
              <a:rPr lang="en-US" altLang="ko-KR" dirty="0"/>
              <a:t>512</a:t>
            </a:r>
            <a:r>
              <a:rPr lang="ko-KR" altLang="en-US" dirty="0"/>
              <a:t>차원이라면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head</a:t>
            </a:r>
            <a:r>
              <a:rPr lang="ko-KR" altLang="en-US" dirty="0"/>
              <a:t>로 나눠 </a:t>
            </a:r>
            <a:r>
              <a:rPr lang="en-US" altLang="ko-KR" dirty="0"/>
              <a:t>64</a:t>
            </a:r>
            <a:r>
              <a:rPr lang="ko-KR" altLang="en-US" dirty="0"/>
              <a:t>개의 벡터를 </a:t>
            </a:r>
            <a:endParaRPr lang="en-US" altLang="ko-KR" dirty="0"/>
          </a:p>
          <a:p>
            <a:r>
              <a:rPr lang="ko-KR" altLang="en-US" dirty="0"/>
              <a:t>한 </a:t>
            </a:r>
            <a:r>
              <a:rPr lang="en-US" altLang="ko-KR" dirty="0"/>
              <a:t>Scaled Dot Attention</a:t>
            </a:r>
            <a:r>
              <a:rPr lang="ko-KR" altLang="en-US" dirty="0"/>
              <a:t>이 맡아 처리하는 것입니다</a:t>
            </a:r>
            <a:r>
              <a:rPr lang="en-US" altLang="ko-KR" dirty="0"/>
              <a:t>. </a:t>
            </a:r>
          </a:p>
          <a:p>
            <a:r>
              <a:rPr lang="ko-KR" altLang="en-US" b="1" dirty="0"/>
              <a:t>이는 동일한 문장도 </a:t>
            </a:r>
            <a:r>
              <a:rPr lang="en-US" altLang="ko-KR" b="1" dirty="0"/>
              <a:t>8</a:t>
            </a:r>
            <a:r>
              <a:rPr lang="ko-KR" altLang="en-US" b="1" dirty="0"/>
              <a:t>명</a:t>
            </a:r>
            <a:r>
              <a:rPr lang="en-US" altLang="ko-KR" b="1" dirty="0"/>
              <a:t>(8 heads)</a:t>
            </a:r>
            <a:r>
              <a:rPr lang="ko-KR" altLang="en-US" b="1" dirty="0"/>
              <a:t>이 각각의 관점에서 보고 추후에 합치는 과정</a:t>
            </a:r>
            <a:r>
              <a:rPr lang="ko-KR" altLang="en-US" dirty="0"/>
              <a:t>이라고도 볼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352CB-ADD9-E248-B0F8-6FD00BC3C12B}"/>
              </a:ext>
            </a:extLst>
          </p:cNvPr>
          <p:cNvSpPr txBox="1"/>
          <p:nvPr/>
        </p:nvSpPr>
        <p:spPr>
          <a:xfrm>
            <a:off x="818021" y="552228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Multi-Head </a:t>
            </a:r>
            <a:r>
              <a:rPr kumimoji="1" lang="en-US" altLang="ko-KR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Attension</a:t>
            </a:r>
            <a:endParaRPr kumimoji="1"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6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282C96-F701-4D41-B64A-EA7244B0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60" y="1337480"/>
            <a:ext cx="88900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70013-303C-3644-808E-7AC79856E76A}"/>
              </a:ext>
            </a:extLst>
          </p:cNvPr>
          <p:cNvSpPr txBox="1"/>
          <p:nvPr/>
        </p:nvSpPr>
        <p:spPr>
          <a:xfrm>
            <a:off x="818021" y="552228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Multi-Head </a:t>
            </a:r>
            <a:r>
              <a:rPr kumimoji="1" lang="en-US" altLang="ko-KR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Attension</a:t>
            </a:r>
            <a:endParaRPr kumimoji="1"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6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3F36A-803F-DD45-82E5-C22B28007E8C}"/>
              </a:ext>
            </a:extLst>
          </p:cNvPr>
          <p:cNvSpPr txBox="1"/>
          <p:nvPr/>
        </p:nvSpPr>
        <p:spPr>
          <a:xfrm>
            <a:off x="818021" y="1542198"/>
            <a:ext cx="9749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Scaled Dot Product Attention</a:t>
            </a:r>
            <a:r>
              <a:rPr lang="ko-KR" altLang="en-US" dirty="0"/>
              <a:t>은 </a:t>
            </a:r>
            <a:r>
              <a:rPr lang="en-US" altLang="ko-KR" dirty="0"/>
              <a:t>Self-Attention</a:t>
            </a:r>
            <a:r>
              <a:rPr lang="ko-KR" altLang="en-US" dirty="0"/>
              <a:t>이 일어나는 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위에서 한 </a:t>
            </a:r>
            <a:r>
              <a:rPr lang="en-US" altLang="ko-KR" dirty="0"/>
              <a:t>head</a:t>
            </a:r>
            <a:r>
              <a:rPr lang="ko-KR" altLang="en-US" dirty="0"/>
              <a:t>당 </a:t>
            </a:r>
            <a:r>
              <a:rPr lang="en-US" altLang="ko-KR" dirty="0"/>
              <a:t>Q(64), K(64), V(64)</a:t>
            </a:r>
            <a:r>
              <a:rPr lang="ko-KR" altLang="en-US" dirty="0"/>
              <a:t>씩 가져가게 되는데 </a:t>
            </a:r>
            <a:r>
              <a:rPr lang="en-US" altLang="ko-KR" dirty="0"/>
              <a:t>Self-Attention</a:t>
            </a:r>
            <a:r>
              <a:rPr lang="ko-KR" altLang="en-US" dirty="0"/>
              <a:t>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Mask(opt.) </a:t>
            </a:r>
            <a:r>
              <a:rPr lang="ko-KR" altLang="en-US" dirty="0"/>
              <a:t>부분은 </a:t>
            </a:r>
            <a:r>
              <a:rPr lang="en-US" altLang="ko-KR" dirty="0"/>
              <a:t>Decoder</a:t>
            </a:r>
            <a:r>
              <a:rPr lang="ko-KR" altLang="en-US" dirty="0"/>
              <a:t>의 </a:t>
            </a:r>
            <a:r>
              <a:rPr lang="en-US" altLang="ko-KR" dirty="0"/>
              <a:t>Masked </a:t>
            </a:r>
            <a:r>
              <a:rPr lang="en-US" altLang="ko-KR" dirty="0" err="1"/>
              <a:t>MultiHead</a:t>
            </a:r>
            <a:r>
              <a:rPr lang="en-US" altLang="ko-KR" dirty="0"/>
              <a:t> Attention</a:t>
            </a:r>
            <a:r>
              <a:rPr lang="ko-KR" altLang="en-US" dirty="0"/>
              <a:t>과 다른 </a:t>
            </a:r>
            <a:r>
              <a:rPr lang="en-US" altLang="ko-KR" dirty="0"/>
              <a:t>Masking</a:t>
            </a:r>
            <a:r>
              <a:rPr lang="ko-KR" altLang="en-US" dirty="0"/>
              <a:t>이고 </a:t>
            </a:r>
            <a:endParaRPr lang="en-US" altLang="ko-KR" dirty="0"/>
          </a:p>
          <a:p>
            <a:r>
              <a:rPr lang="en-US" altLang="ko-KR" dirty="0"/>
              <a:t>Optional </a:t>
            </a:r>
            <a:r>
              <a:rPr lang="ko-KR" altLang="en-US" dirty="0"/>
              <a:t>한 부분입니다</a:t>
            </a:r>
            <a:r>
              <a:rPr lang="en-US" altLang="ko-KR" dirty="0"/>
              <a:t>. </a:t>
            </a:r>
            <a:r>
              <a:rPr lang="ko-KR" altLang="en-US" dirty="0"/>
              <a:t>단순히 아래와 같은 코드를 통해 입력 </a:t>
            </a:r>
            <a:r>
              <a:rPr lang="en-US" altLang="ko-KR" dirty="0"/>
              <a:t>dimension(=512) </a:t>
            </a:r>
            <a:r>
              <a:rPr lang="ko-KR" altLang="en-US" dirty="0"/>
              <a:t>중 </a:t>
            </a:r>
            <a:endParaRPr lang="en-US" altLang="ko-KR" dirty="0"/>
          </a:p>
          <a:p>
            <a:r>
              <a:rPr lang="en-US" altLang="ko-KR" dirty="0"/>
              <a:t>word</a:t>
            </a:r>
            <a:r>
              <a:rPr lang="ko-KR" altLang="en-US" dirty="0"/>
              <a:t>이 아닌 경우를 구분하는 역할을 합니다</a:t>
            </a:r>
            <a:r>
              <a:rPr lang="en-US" altLang="ko-KR" dirty="0"/>
              <a:t>(word </a:t>
            </a:r>
            <a:r>
              <a:rPr lang="ko-KR" altLang="en-US" dirty="0"/>
              <a:t>입력이 끝난 후 </a:t>
            </a:r>
            <a:r>
              <a:rPr lang="en-US" altLang="ko-KR" dirty="0"/>
              <a:t>padding </a:t>
            </a:r>
            <a:r>
              <a:rPr lang="ko-KR" altLang="en-US" dirty="0"/>
              <a:t>처리와 동일</a:t>
            </a:r>
            <a:r>
              <a:rPr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462B1-EF0E-0A4D-A395-9A327DD77DAE}"/>
              </a:ext>
            </a:extLst>
          </p:cNvPr>
          <p:cNvSpPr txBox="1"/>
          <p:nvPr/>
        </p:nvSpPr>
        <p:spPr>
          <a:xfrm>
            <a:off x="818021" y="552228"/>
            <a:ext cx="5933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Scaled-dot Product </a:t>
            </a:r>
            <a:r>
              <a:rPr kumimoji="1" lang="en-US" altLang="ko-KR" sz="3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Attension</a:t>
            </a:r>
            <a:endParaRPr kumimoji="1" lang="en-US" altLang="ko-KR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667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그물</Template>
  <TotalTime>277</TotalTime>
  <Words>901</Words>
  <Application>Microsoft Macintosh PowerPoint</Application>
  <PresentationFormat>와이드스크린</PresentationFormat>
  <Paragraphs>109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Apple SD Gothic Neo</vt:lpstr>
      <vt:lpstr>Arial</vt:lpstr>
      <vt:lpstr>Century Gothic</vt:lpstr>
      <vt:lpstr>그물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</dc:title>
  <dc:creator>msdn dev1</dc:creator>
  <cp:lastModifiedBy>msdn dev1</cp:lastModifiedBy>
  <cp:revision>10</cp:revision>
  <dcterms:created xsi:type="dcterms:W3CDTF">2020-12-03T07:53:44Z</dcterms:created>
  <dcterms:modified xsi:type="dcterms:W3CDTF">2020-12-04T08:55:09Z</dcterms:modified>
</cp:coreProperties>
</file>